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6" r:id="rId4"/>
    <p:sldId id="258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6A4E-6519-44C5-AFE9-34A4F22FC9E4}" type="datetimeFigureOut">
              <a:rPr lang="pt-BR" smtClean="0"/>
              <a:t>25/02/2014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428FD-F8D9-468A-8EA1-E3DF1BA5233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6A4E-6519-44C5-AFE9-34A4F22FC9E4}" type="datetimeFigureOut">
              <a:rPr lang="pt-BR" smtClean="0"/>
              <a:t>25/02/2014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428FD-F8D9-468A-8EA1-E3DF1BA5233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6A4E-6519-44C5-AFE9-34A4F22FC9E4}" type="datetimeFigureOut">
              <a:rPr lang="pt-BR" smtClean="0"/>
              <a:t>25/02/2014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428FD-F8D9-468A-8EA1-E3DF1BA5233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6A4E-6519-44C5-AFE9-34A4F22FC9E4}" type="datetimeFigureOut">
              <a:rPr lang="pt-BR" smtClean="0"/>
              <a:t>25/02/2014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428FD-F8D9-468A-8EA1-E3DF1BA5233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6A4E-6519-44C5-AFE9-34A4F22FC9E4}" type="datetimeFigureOut">
              <a:rPr lang="pt-BR" smtClean="0"/>
              <a:t>25/02/2014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428FD-F8D9-468A-8EA1-E3DF1BA5233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6A4E-6519-44C5-AFE9-34A4F22FC9E4}" type="datetimeFigureOut">
              <a:rPr lang="pt-BR" smtClean="0"/>
              <a:t>25/02/2014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428FD-F8D9-468A-8EA1-E3DF1BA5233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6A4E-6519-44C5-AFE9-34A4F22FC9E4}" type="datetimeFigureOut">
              <a:rPr lang="pt-BR" smtClean="0"/>
              <a:t>25/02/2014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428FD-F8D9-468A-8EA1-E3DF1BA5233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6A4E-6519-44C5-AFE9-34A4F22FC9E4}" type="datetimeFigureOut">
              <a:rPr lang="pt-BR" smtClean="0"/>
              <a:t>25/02/2014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428FD-F8D9-468A-8EA1-E3DF1BA5233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6A4E-6519-44C5-AFE9-34A4F22FC9E4}" type="datetimeFigureOut">
              <a:rPr lang="pt-BR" smtClean="0"/>
              <a:t>25/02/2014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428FD-F8D9-468A-8EA1-E3DF1BA5233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6A4E-6519-44C5-AFE9-34A4F22FC9E4}" type="datetimeFigureOut">
              <a:rPr lang="pt-BR" smtClean="0"/>
              <a:t>25/02/2014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428FD-F8D9-468A-8EA1-E3DF1BA5233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6A4E-6519-44C5-AFE9-34A4F22FC9E4}" type="datetimeFigureOut">
              <a:rPr lang="pt-BR" smtClean="0"/>
              <a:t>25/02/2014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428FD-F8D9-468A-8EA1-E3DF1BA5233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A6A4E-6519-44C5-AFE9-34A4F22FC9E4}" type="datetimeFigureOut">
              <a:rPr lang="pt-BR" smtClean="0"/>
              <a:t>25/02/2014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428FD-F8D9-468A-8EA1-E3DF1BA5233D}" type="slidenum">
              <a:rPr lang="pt-BR" smtClean="0"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67544" y="836712"/>
            <a:ext cx="835292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/>
              <a:t>“Cosmovisão é um sistema filosófico que procura explicar como os fatos da realidade se relacionam e se ajustam um ao outro”. Fundamentos Inabaláveis, </a:t>
            </a:r>
            <a:r>
              <a:rPr lang="pt-BR" sz="3200" dirty="0" err="1"/>
              <a:t>pg</a:t>
            </a:r>
            <a:r>
              <a:rPr lang="pt-BR" sz="3200" dirty="0"/>
              <a:t> 53</a:t>
            </a:r>
            <a:r>
              <a:rPr lang="pt-BR" sz="3200" dirty="0" smtClean="0"/>
              <a:t>.</a:t>
            </a:r>
          </a:p>
          <a:p>
            <a:pPr algn="just"/>
            <a:endParaRPr lang="pt-BR" sz="3200" dirty="0"/>
          </a:p>
          <a:p>
            <a:pPr marL="514350" lvl="0" indent="-514350">
              <a:buFont typeface="+mj-lt"/>
              <a:buAutoNum type="arabicPeriod"/>
            </a:pPr>
            <a:r>
              <a:rPr lang="pt-BR" sz="3200" dirty="0"/>
              <a:t>A cosmovisão provê um ponto de partida.</a:t>
            </a:r>
          </a:p>
          <a:p>
            <a:pPr marL="514350" lvl="0" indent="-514350">
              <a:buFont typeface="+mj-lt"/>
              <a:buAutoNum type="arabicPeriod"/>
            </a:pPr>
            <a:r>
              <a:rPr lang="pt-BR" sz="3200" dirty="0"/>
              <a:t>A cosmovisão responde às questões básicas da vida.</a:t>
            </a:r>
          </a:p>
          <a:p>
            <a:pPr marL="514350" lvl="0" indent="-514350">
              <a:buFont typeface="+mj-lt"/>
              <a:buAutoNum type="arabicPeriod"/>
            </a:pPr>
            <a:r>
              <a:rPr lang="pt-BR" sz="3200" dirty="0"/>
              <a:t>A cosmovisão também provê significado e propósito para a existência humana ao longo da história.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COSMOVISÕES E RELIGIÕES</a:t>
            </a:r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179512" y="1988840"/>
          <a:ext cx="8712969" cy="4320480"/>
        </p:xfrm>
        <a:graphic>
          <a:graphicData uri="http://schemas.openxmlformats.org/drawingml/2006/table">
            <a:tbl>
              <a:tblPr/>
              <a:tblGrid>
                <a:gridCol w="2903987"/>
                <a:gridCol w="2903987"/>
                <a:gridCol w="2904995"/>
              </a:tblGrid>
              <a:tr h="1080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latin typeface="Calibri"/>
                          <a:ea typeface="Calibri"/>
                          <a:cs typeface="Times New Roman"/>
                        </a:rPr>
                        <a:t>ATEÍSMO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latin typeface="Calibri"/>
                          <a:ea typeface="Calibri"/>
                          <a:cs typeface="Times New Roman"/>
                        </a:rPr>
                        <a:t>PANTEÍSMO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latin typeface="Calibri"/>
                          <a:ea typeface="Calibri"/>
                          <a:cs typeface="Times New Roman"/>
                        </a:rPr>
                        <a:t>TEÍSMO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0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latin typeface="Calibri"/>
                          <a:ea typeface="Calibri"/>
                          <a:cs typeface="Times New Roman"/>
                        </a:rPr>
                        <a:t>Taoísmo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latin typeface="Calibri"/>
                          <a:ea typeface="Calibri"/>
                          <a:cs typeface="Times New Roman"/>
                        </a:rPr>
                        <a:t>Hinduísmo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latin typeface="Calibri"/>
                          <a:ea typeface="Calibri"/>
                          <a:cs typeface="Times New Roman"/>
                        </a:rPr>
                        <a:t>Judaísmo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0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latin typeface="Calibri"/>
                          <a:ea typeface="Calibri"/>
                          <a:cs typeface="Times New Roman"/>
                        </a:rPr>
                        <a:t>Jainismo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latin typeface="Calibri"/>
                          <a:ea typeface="Calibri"/>
                          <a:cs typeface="Times New Roman"/>
                        </a:rPr>
                        <a:t>Nova Era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latin typeface="Calibri"/>
                          <a:ea typeface="Calibri"/>
                          <a:cs typeface="Times New Roman"/>
                        </a:rPr>
                        <a:t>Islamismo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0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latin typeface="Calibri"/>
                          <a:ea typeface="Calibri"/>
                          <a:cs typeface="Times New Roman"/>
                        </a:rPr>
                        <a:t>Humanismo secular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latin typeface="Calibri"/>
                          <a:ea typeface="Calibri"/>
                          <a:cs typeface="Times New Roman"/>
                        </a:rPr>
                        <a:t>Zen-budismo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latin typeface="Calibri"/>
                          <a:ea typeface="Calibri"/>
                          <a:cs typeface="Times New Roman"/>
                        </a:rPr>
                        <a:t>Cristianismo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251520" y="116632"/>
          <a:ext cx="8568951" cy="6709220"/>
        </p:xfrm>
        <a:graphic>
          <a:graphicData uri="http://schemas.openxmlformats.org/drawingml/2006/table">
            <a:tbl>
              <a:tblPr/>
              <a:tblGrid>
                <a:gridCol w="1904440"/>
                <a:gridCol w="2324610"/>
                <a:gridCol w="2371794"/>
                <a:gridCol w="1968107"/>
              </a:tblGrid>
              <a:tr h="403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Calibri"/>
                          <a:ea typeface="Calibri"/>
                          <a:cs typeface="Times New Roman"/>
                        </a:rPr>
                        <a:t>Em que acreditam os ateístas?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Calibri"/>
                          <a:ea typeface="Calibri"/>
                          <a:cs typeface="Times New Roman"/>
                        </a:rPr>
                        <a:t>Em que acreditam os panteístas?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Calibri"/>
                          <a:ea typeface="Calibri"/>
                          <a:cs typeface="Times New Roman"/>
                        </a:rPr>
                        <a:t>Em que acreditam os </a:t>
                      </a:r>
                      <a:r>
                        <a:rPr lang="pt-BR" sz="1400" b="1" dirty="0" err="1">
                          <a:latin typeface="Calibri"/>
                          <a:ea typeface="Calibri"/>
                          <a:cs typeface="Times New Roman"/>
                        </a:rPr>
                        <a:t>teístas</a:t>
                      </a:r>
                      <a:r>
                        <a:rPr lang="pt-BR" sz="1400" b="1" dirty="0"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8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Calibri"/>
                          <a:ea typeface="Calibri"/>
                          <a:cs typeface="Times New Roman"/>
                        </a:rPr>
                        <a:t>DEUS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Calibri"/>
                          <a:cs typeface="Times New Roman"/>
                        </a:rPr>
                        <a:t>Não existe. Existe somente o universo.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Calibri"/>
                          <a:cs typeface="Times New Roman"/>
                        </a:rPr>
                        <a:t>É um infinito, normalmente impessoal; ele é o universo.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Calibri"/>
                          <a:cs typeface="Times New Roman"/>
                        </a:rPr>
                        <a:t>É um só, pessoal, moral, infinito em todos os seus atributos.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Calibri"/>
                          <a:ea typeface="Calibri"/>
                          <a:cs typeface="Times New Roman"/>
                        </a:rPr>
                        <a:t>UNIVERSO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Calibri"/>
                          <a:cs typeface="Times New Roman"/>
                        </a:rPr>
                        <a:t>É eterno; ou casualmente veio a ser.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Calibri"/>
                          <a:cs typeface="Times New Roman"/>
                        </a:rPr>
                        <a:t>É uma ilusão, uma manifestação de Deus, o único que é real.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Calibri"/>
                          <a:cs typeface="Times New Roman"/>
                        </a:rPr>
                        <a:t>É finito, criado pelo Deus infinito.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Calibri"/>
                          <a:ea typeface="Calibri"/>
                          <a:cs typeface="Times New Roman"/>
                        </a:rPr>
                        <a:t>HUMANIDADE (origem)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Calibri"/>
                          <a:cs typeface="Times New Roman"/>
                        </a:rPr>
                        <a:t>Evoluímos, somos compostos de moléculas e não somos imortais.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Calibri"/>
                          <a:cs typeface="Times New Roman"/>
                        </a:rPr>
                        <a:t>O verdadeiro eu (atmã) é Deus ((Brahman).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Calibri"/>
                          <a:cs typeface="Times New Roman"/>
                        </a:rPr>
                        <a:t>“Somos imortais” criados e sustentados por Deus.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6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Calibri"/>
                          <a:ea typeface="Calibri"/>
                          <a:cs typeface="Times New Roman"/>
                        </a:rPr>
                        <a:t>HMANIDADE (destino)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Calibri"/>
                          <a:cs typeface="Times New Roman"/>
                        </a:rPr>
                        <a:t>Não temos nenhum destino eterno e seremos aniquilados.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Calibri"/>
                          <a:cs typeface="Times New Roman"/>
                        </a:rPr>
                        <a:t>Nosso destino é determinado pelos ciclos da vida, o carma.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Calibri"/>
                          <a:ea typeface="Calibri"/>
                          <a:cs typeface="Times New Roman"/>
                        </a:rPr>
                        <a:t>Por escolha seremos eternamente separados de Deus ou viveremos eternamente com ele.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Calibri"/>
                          <a:ea typeface="Calibri"/>
                          <a:cs typeface="Times New Roman"/>
                        </a:rPr>
                        <a:t>MAL (origem)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Calibri"/>
                          <a:cs typeface="Times New Roman"/>
                        </a:rPr>
                        <a:t>É real, causado pela ignorância humana.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Calibri"/>
                          <a:cs typeface="Times New Roman"/>
                        </a:rPr>
                        <a:t>È uma ilusão causada pelos erros da mente.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Calibri"/>
                          <a:cs typeface="Times New Roman"/>
                        </a:rPr>
                        <a:t>É a privação ou imperfeição causada pela escolha.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Calibri"/>
                          <a:ea typeface="Calibri"/>
                          <a:cs typeface="Times New Roman"/>
                        </a:rPr>
                        <a:t>MAL (destino)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Calibri"/>
                          <a:cs typeface="Times New Roman"/>
                        </a:rPr>
                        <a:t>Pode ser derrotado pelo homem por meio da educação.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Calibri"/>
                          <a:cs typeface="Times New Roman"/>
                        </a:rPr>
                        <a:t>Será reabsorvido por Deus.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Calibri"/>
                          <a:cs typeface="Times New Roman"/>
                        </a:rPr>
                        <a:t>Será finalmente derrotado por Deus.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Calibri"/>
                          <a:ea typeface="Calibri"/>
                          <a:cs typeface="Times New Roman"/>
                        </a:rPr>
                        <a:t>ÉTICA (base)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Calibri"/>
                          <a:cs typeface="Times New Roman"/>
                        </a:rPr>
                        <a:t>Criada e fundamentada pela própria humanidade.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Calibri"/>
                          <a:cs typeface="Times New Roman"/>
                        </a:rPr>
                        <a:t>Os princípios éticos se baseiam em manifestações inferiores de Deus.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Calibri"/>
                          <a:cs typeface="Times New Roman"/>
                        </a:rPr>
                        <a:t>Os princípios éticos se baseiam na natureza de Deus.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8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Calibri"/>
                          <a:ea typeface="Calibri"/>
                          <a:cs typeface="Times New Roman"/>
                        </a:rPr>
                        <a:t>ÉTICA (natureza)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Calibri"/>
                          <a:cs typeface="Times New Roman"/>
                        </a:rPr>
                        <a:t>É relativa, determinada pela situação.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latin typeface="Calibri"/>
                          <a:ea typeface="Calibri"/>
                          <a:cs typeface="Times New Roman"/>
                        </a:rPr>
                        <a:t>Os princípios éticos são relativos, transcendem a ilusão do bem e do mal.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Calibri"/>
                          <a:ea typeface="Calibri"/>
                          <a:cs typeface="Times New Roman"/>
                        </a:rPr>
                        <a:t>Os princípios éticos são absolutos, objetivos e prescritivos.</a:t>
                      </a:r>
                    </a:p>
                  </a:txBody>
                  <a:tcPr marL="39073" marR="390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smtClean="0"/>
              <a:t>SETE </a:t>
            </a:r>
            <a:r>
              <a:rPr lang="pt-BR" sz="3600" smtClean="0"/>
              <a:t>AFIRMAÇÕES </a:t>
            </a:r>
            <a:r>
              <a:rPr lang="pt-BR" sz="3600" dirty="0" smtClean="0"/>
              <a:t>DA COSMOVISÃO CRISTÃ</a:t>
            </a:r>
            <a:endParaRPr lang="pt-BR" sz="3600" dirty="0"/>
          </a:p>
        </p:txBody>
      </p:sp>
      <p:sp>
        <p:nvSpPr>
          <p:cNvPr id="3" name="Retângulo 2"/>
          <p:cNvSpPr/>
          <p:nvPr/>
        </p:nvSpPr>
        <p:spPr>
          <a:xfrm>
            <a:off x="323528" y="1340768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pt-BR" sz="3200" dirty="0"/>
              <a:t>Deus é a realidade última.</a:t>
            </a:r>
          </a:p>
          <a:p>
            <a:pPr marL="342900" lvl="0" indent="-342900">
              <a:buFont typeface="+mj-lt"/>
              <a:buAutoNum type="arabicPeriod"/>
            </a:pPr>
            <a:r>
              <a:rPr lang="pt-BR" sz="3200" dirty="0"/>
              <a:t>Deus revelou-Se a Si mesmo à humanidade.</a:t>
            </a:r>
          </a:p>
          <a:p>
            <a:pPr marL="342900" lvl="0" indent="-342900">
              <a:buFont typeface="+mj-lt"/>
              <a:buAutoNum type="arabicPeriod"/>
            </a:pPr>
            <a:r>
              <a:rPr lang="pt-BR" sz="3200" dirty="0"/>
              <a:t>Deus criou os seres humanos à Sua própria imagem.</a:t>
            </a:r>
          </a:p>
          <a:p>
            <a:pPr marL="342900" lvl="0" indent="-342900">
              <a:buFont typeface="+mj-lt"/>
              <a:buAutoNum type="arabicPeriod"/>
            </a:pPr>
            <a:r>
              <a:rPr lang="pt-BR" sz="3200" dirty="0"/>
              <a:t>O pecado maculou a criação divina.</a:t>
            </a:r>
          </a:p>
          <a:p>
            <a:pPr marL="342900" lvl="0" indent="-342900">
              <a:buFont typeface="+mj-lt"/>
              <a:buAutoNum type="arabicPeriod"/>
            </a:pPr>
            <a:r>
              <a:rPr lang="pt-BR" sz="3200" dirty="0"/>
              <a:t>Deus está envolvido numa controvérsia com Satanás.</a:t>
            </a:r>
          </a:p>
          <a:p>
            <a:pPr marL="342900" lvl="0" indent="-342900">
              <a:buFont typeface="+mj-lt"/>
              <a:buAutoNum type="arabicPeriod"/>
            </a:pPr>
            <a:r>
              <a:rPr lang="pt-BR" sz="3200" dirty="0"/>
              <a:t>Deus tomou a iniciativa na restauração da humanidade.</a:t>
            </a:r>
          </a:p>
          <a:p>
            <a:pPr marL="342900" lvl="0" indent="-342900">
              <a:buFont typeface="+mj-lt"/>
              <a:buAutoNum type="arabicPeriod"/>
            </a:pPr>
            <a:r>
              <a:rPr lang="pt-BR" sz="3200" dirty="0"/>
              <a:t>Deus assegurou e executará a restauração final.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424</Words>
  <Application>Microsoft Office PowerPoint</Application>
  <PresentationFormat>On-screen Show (4:3)</PresentationFormat>
  <Paragraphs>61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Tema do Office</vt:lpstr>
      <vt:lpstr>PowerPoint Presentation</vt:lpstr>
      <vt:lpstr>COSMOVISÕES E RELIGIÕES</vt:lpstr>
      <vt:lpstr>PowerPoint Presentation</vt:lpstr>
      <vt:lpstr>SETE AFIRMAÇÕES DA COSMOVISÃO CRISTÃ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Wellington</dc:creator>
  <cp:lastModifiedBy>TSO E LETICIA</cp:lastModifiedBy>
  <cp:revision>6</cp:revision>
  <dcterms:created xsi:type="dcterms:W3CDTF">2013-03-01T11:52:01Z</dcterms:created>
  <dcterms:modified xsi:type="dcterms:W3CDTF">2014-02-25T12:27:30Z</dcterms:modified>
</cp:coreProperties>
</file>