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7DCB-A7AB-48F3-89B0-D0FE48309017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A5D9-923C-467C-914C-CBBF3D9E3B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82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B7DCB-A7AB-48F3-89B0-D0FE48309017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1A5D9-923C-467C-914C-CBBF3D9E3B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54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NATUREZA HUMANA DE CRISTO</a:t>
            </a:r>
            <a:endParaRPr lang="pt-BR" sz="6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8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solidFill>
                  <a:schemeClr val="tx1"/>
                </a:solidFill>
                <a:effectLst/>
                <a:latin typeface="Comic Sans MS" pitchFamily="66" charset="0"/>
              </a:rPr>
              <a:t>Romanos 5:14 </a:t>
            </a:r>
            <a:br>
              <a:rPr lang="pt-BR" sz="36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pt-BR" sz="3600" smtClean="0">
                <a:solidFill>
                  <a:schemeClr val="tx1"/>
                </a:solidFill>
                <a:effectLst/>
                <a:latin typeface="Comic Sans MS" pitchFamily="66" charset="0"/>
              </a:rPr>
              <a:t>Entretanto, reinou a morte desde Adão até Moisés, mesmo sobre aqueles que não pecaram à </a:t>
            </a:r>
            <a:r>
              <a:rPr lang="pt-BR" sz="3600" u="sng" smtClean="0">
                <a:solidFill>
                  <a:schemeClr val="tx1"/>
                </a:solidFill>
                <a:effectLst/>
                <a:latin typeface="Comic Sans MS" pitchFamily="66" charset="0"/>
              </a:rPr>
              <a:t>semelhança da transgressão de Adão</a:t>
            </a:r>
            <a:r>
              <a:rPr lang="pt-BR" sz="3600" smtClean="0">
                <a:solidFill>
                  <a:schemeClr val="tx1"/>
                </a:solidFill>
                <a:effectLst/>
                <a:latin typeface="Comic Sans MS" pitchFamily="66" charset="0"/>
              </a:rPr>
              <a:t>, o qual </a:t>
            </a:r>
            <a:r>
              <a:rPr lang="pt-BR" sz="3600" u="sng" smtClean="0">
                <a:solidFill>
                  <a:schemeClr val="tx1"/>
                </a:solidFill>
                <a:effectLst/>
                <a:latin typeface="Comic Sans MS" pitchFamily="66" charset="0"/>
              </a:rPr>
              <a:t>prefigurava</a:t>
            </a:r>
            <a:r>
              <a:rPr lang="pt-BR" sz="3600" smtClean="0">
                <a:solidFill>
                  <a:schemeClr val="tx1"/>
                </a:solidFill>
                <a:effectLst/>
                <a:latin typeface="Comic Sans MS" pitchFamily="66" charset="0"/>
              </a:rPr>
              <a:t> aquele que havia de vir.</a:t>
            </a:r>
            <a:endParaRPr lang="pt-BR" sz="3600" dirty="0" smtClean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5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solidFill>
                  <a:schemeClr val="tx1"/>
                </a:solidFill>
                <a:latin typeface="Comic Sans MS" pitchFamily="66" charset="0"/>
              </a:rPr>
              <a:t>Considerações</a:t>
            </a:r>
            <a:br>
              <a:rPr lang="pt-BR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t-BR" sz="36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pt-BR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t-BR" sz="3600" b="1" smtClean="0">
                <a:solidFill>
                  <a:schemeClr val="tx1"/>
                </a:solidFill>
                <a:latin typeface="Comic Sans MS" pitchFamily="66" charset="0"/>
              </a:rPr>
              <a:t>1.Adão não tinha propensão ao pecado, mas pecou;</a:t>
            </a:r>
            <a:br>
              <a:rPr lang="pt-BR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t-BR" sz="3600" b="1" smtClean="0">
                <a:solidFill>
                  <a:schemeClr val="tx1"/>
                </a:solidFill>
                <a:latin typeface="Comic Sans MS" pitchFamily="66" charset="0"/>
              </a:rPr>
              <a:t>2.Nós temos propensão ao pecado, e pecamos;</a:t>
            </a:r>
            <a:br>
              <a:rPr lang="pt-BR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t-BR" sz="3600" b="1" smtClean="0">
                <a:solidFill>
                  <a:schemeClr val="tx1"/>
                </a:solidFill>
                <a:latin typeface="Comic Sans MS" pitchFamily="66" charset="0"/>
              </a:rPr>
              <a:t>3. Jesus veio ao mundo em natureza pecaminosa sem propensão ao pecado, e não pecou!</a:t>
            </a:r>
            <a:endParaRPr lang="pt-BR" sz="36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>
                <a:latin typeface="Comic Sans MS" pitchFamily="66" charset="0"/>
              </a:rPr>
              <a:t>JOÃO 5:18</a:t>
            </a:r>
            <a:br>
              <a:rPr lang="pt-BR" sz="3200" smtClean="0">
                <a:latin typeface="Comic Sans MS" pitchFamily="66" charset="0"/>
              </a:rPr>
            </a:br>
            <a:r>
              <a:rPr lang="pt-BR" sz="3200" smtClean="0">
                <a:latin typeface="Comic Sans MS" pitchFamily="66" charset="0"/>
              </a:rPr>
              <a:t/>
            </a:r>
            <a:br>
              <a:rPr lang="pt-BR" sz="3200" smtClean="0">
                <a:latin typeface="Comic Sans MS" pitchFamily="66" charset="0"/>
              </a:rPr>
            </a:br>
            <a:r>
              <a:rPr lang="pt-BR" sz="3200" smtClean="0">
                <a:latin typeface="Comic Sans MS" pitchFamily="66" charset="0"/>
              </a:rPr>
              <a:t>“por este motivo os judeus ainda mais procuravam matá-lo; não só quebrava o sábado, mas também dizia que Deus era seu próprio Pai, fazendo-se IGUAL a Deus”</a:t>
            </a:r>
            <a:br>
              <a:rPr lang="pt-BR" sz="3200" smtClean="0">
                <a:latin typeface="Comic Sans MS" pitchFamily="66" charset="0"/>
              </a:rPr>
            </a:br>
            <a:r>
              <a:rPr lang="pt-BR" sz="3200" smtClean="0">
                <a:latin typeface="Comic Sans MS" pitchFamily="66" charset="0"/>
              </a:rPr>
              <a:t/>
            </a:r>
            <a:br>
              <a:rPr lang="pt-BR" sz="3200" smtClean="0">
                <a:latin typeface="Comic Sans MS" pitchFamily="66" charset="0"/>
              </a:rPr>
            </a:br>
            <a:r>
              <a:rPr lang="pt-BR" sz="3200" smtClean="0">
                <a:latin typeface="Comic Sans MS" pitchFamily="66" charset="0"/>
              </a:rPr>
              <a:t>Portanto, Jesus era:</a:t>
            </a:r>
            <a:br>
              <a:rPr lang="pt-BR" sz="3200" smtClean="0">
                <a:latin typeface="Comic Sans MS" pitchFamily="66" charset="0"/>
              </a:rPr>
            </a:br>
            <a:r>
              <a:rPr lang="pt-BR" sz="3200" smtClean="0">
                <a:latin typeface="Comic Sans MS" pitchFamily="66" charset="0"/>
              </a:rPr>
              <a:t>IGUAL  a Deus</a:t>
            </a:r>
            <a:br>
              <a:rPr lang="pt-BR" sz="3200" smtClean="0">
                <a:latin typeface="Comic Sans MS" pitchFamily="66" charset="0"/>
              </a:rPr>
            </a:br>
            <a:r>
              <a:rPr lang="pt-BR" sz="3200" smtClean="0">
                <a:latin typeface="Comic Sans MS" pitchFamily="66" charset="0"/>
              </a:rPr>
              <a:t>e SEMELHANTE aos homens</a:t>
            </a:r>
            <a:endParaRPr lang="pt-BR" sz="3200" dirty="0">
              <a:latin typeface="Comic Sans MS" pitchFamily="66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3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u="sng" smtClean="0">
                <a:solidFill>
                  <a:schemeClr val="tx1"/>
                </a:solidFill>
                <a:latin typeface="Comic Sans MS" pitchFamily="66" charset="0"/>
              </a:rPr>
              <a:t>Filipenses 2:5-9</a:t>
            </a:r>
            <a:br>
              <a:rPr lang="pt-BR" sz="4000" b="1" i="1" u="sng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t-BR" sz="3200" i="1" smtClean="0">
                <a:latin typeface="Comic Sans MS" pitchFamily="66" charset="0"/>
              </a:rPr>
              <a:t> </a:t>
            </a:r>
            <a:r>
              <a:rPr lang="pt-BR" sz="3200" i="1" smtClean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De sorte que haja em vós o mesmo sentimento que houve também em Cristo Jesus,  </a:t>
            </a:r>
            <a:r>
              <a:rPr lang="pt-BR" sz="3200" b="1" baseline="30000" smtClean="0">
                <a:solidFill>
                  <a:schemeClr val="tx1"/>
                </a:solidFill>
                <a:latin typeface="Comic Sans MS" pitchFamily="66" charset="0"/>
              </a:rPr>
              <a:t>6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 Que, sendo em </a:t>
            </a:r>
            <a:r>
              <a:rPr lang="pt-BR" sz="3200" b="1" u="sng" smtClean="0">
                <a:solidFill>
                  <a:schemeClr val="tx1"/>
                </a:solidFill>
                <a:latin typeface="Comic Sans MS" pitchFamily="66" charset="0"/>
              </a:rPr>
              <a:t>forma (</a:t>
            </a:r>
            <a:r>
              <a:rPr lang="pt-BR" sz="3200" b="1" i="1" u="sng" smtClean="0">
                <a:solidFill>
                  <a:schemeClr val="tx1"/>
                </a:solidFill>
                <a:latin typeface="Comic Sans MS" pitchFamily="66" charset="0"/>
              </a:rPr>
              <a:t>morphé</a:t>
            </a:r>
            <a:r>
              <a:rPr lang="pt-BR" sz="3200" b="1" u="sng" smtClean="0">
                <a:solidFill>
                  <a:schemeClr val="tx1"/>
                </a:solidFill>
                <a:latin typeface="Comic Sans MS" pitchFamily="66" charset="0"/>
              </a:rPr>
              <a:t>) de Deus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, não teve por usurpação (</a:t>
            </a:r>
            <a:r>
              <a:rPr lang="pt-BR" sz="3200" b="1" i="1" smtClean="0">
                <a:solidFill>
                  <a:schemeClr val="tx1"/>
                </a:solidFill>
                <a:latin typeface="Comic Sans MS" pitchFamily="66" charset="0"/>
              </a:rPr>
              <a:t>harpagmós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) ser igual a Deus,  </a:t>
            </a:r>
            <a:r>
              <a:rPr lang="pt-BR" sz="3200" b="1" baseline="30000" smtClean="0">
                <a:solidFill>
                  <a:schemeClr val="tx1"/>
                </a:solidFill>
                <a:latin typeface="Comic Sans MS" pitchFamily="66" charset="0"/>
              </a:rPr>
              <a:t>7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 Mas esvaziou-se a si mesmo, tomando a forma de servo, fazendo-se semelhante aos homens;  </a:t>
            </a:r>
            <a:r>
              <a:rPr lang="pt-BR" sz="3200" b="1" baseline="30000" smtClean="0">
                <a:solidFill>
                  <a:schemeClr val="tx1"/>
                </a:solidFill>
                <a:latin typeface="Comic Sans MS" pitchFamily="66" charset="0"/>
              </a:rPr>
              <a:t>8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 E, achado na </a:t>
            </a:r>
            <a:r>
              <a:rPr lang="pt-BR" sz="3200" b="1" u="sng" smtClean="0">
                <a:solidFill>
                  <a:schemeClr val="tx1"/>
                </a:solidFill>
                <a:latin typeface="Comic Sans MS" pitchFamily="66" charset="0"/>
              </a:rPr>
              <a:t>forma (</a:t>
            </a:r>
            <a:r>
              <a:rPr lang="pt-BR" sz="3200" b="1" i="1" u="sng" smtClean="0">
                <a:solidFill>
                  <a:schemeClr val="tx1"/>
                </a:solidFill>
                <a:latin typeface="Comic Sans MS" pitchFamily="66" charset="0"/>
              </a:rPr>
              <a:t>schema</a:t>
            </a:r>
            <a:r>
              <a:rPr lang="pt-BR" sz="3200" b="1" u="sng" smtClean="0">
                <a:solidFill>
                  <a:schemeClr val="tx1"/>
                </a:solidFill>
                <a:latin typeface="Comic Sans MS" pitchFamily="66" charset="0"/>
              </a:rPr>
              <a:t>) de homem 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[...]”</a:t>
            </a:r>
            <a:endParaRPr lang="pt-BR" sz="3200" i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8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Diferença entre Jesus e a Humanidade, a Partir do Conceito de Pecado</a:t>
            </a:r>
            <a:endParaRPr lang="pt-BR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9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Descrições Bíblicas da Impecabilidade de Cristo</a:t>
            </a:r>
            <a:endParaRPr lang="pt-BR" sz="4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05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smtClean="0">
                <a:latin typeface="Comic Sans MS" pitchFamily="66" charset="0"/>
              </a:rPr>
              <a:t>1 Pe 2:22 </a:t>
            </a:r>
            <a:br>
              <a:rPr lang="pt-BR" sz="4800" smtClean="0">
                <a:latin typeface="Comic Sans MS" pitchFamily="66" charset="0"/>
              </a:rPr>
            </a:br>
            <a:r>
              <a:rPr lang="pt-BR" sz="4800" smtClean="0">
                <a:latin typeface="Comic Sans MS" pitchFamily="66" charset="0"/>
              </a:rPr>
              <a:t/>
            </a:r>
            <a:br>
              <a:rPr lang="pt-BR" sz="4800" smtClean="0">
                <a:latin typeface="Comic Sans MS" pitchFamily="66" charset="0"/>
              </a:rPr>
            </a:br>
            <a:r>
              <a:rPr lang="pt-BR" sz="4800" smtClean="0">
                <a:latin typeface="Comic Sans MS" pitchFamily="66" charset="0"/>
              </a:rPr>
              <a:t>“Ele </a:t>
            </a:r>
            <a:r>
              <a:rPr lang="pt-BR" sz="4800" i="1" smtClean="0">
                <a:latin typeface="Comic Sans MS" pitchFamily="66" charset="0"/>
              </a:rPr>
              <a:t>não cometeu</a:t>
            </a:r>
            <a:r>
              <a:rPr lang="pt-BR" sz="4800" smtClean="0">
                <a:latin typeface="Comic Sans MS" pitchFamily="66" charset="0"/>
              </a:rPr>
              <a:t> (praticou) pecado.”</a:t>
            </a:r>
            <a:endParaRPr lang="pt-BR" sz="4800" dirty="0">
              <a:latin typeface="Comic Sans MS" pitchFamily="66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7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smtClean="0">
                <a:effectLst/>
                <a:latin typeface="Comic Sans MS" pitchFamily="66" charset="0"/>
              </a:rPr>
              <a:t>2 Co 5:21 </a:t>
            </a:r>
            <a:br>
              <a:rPr lang="pt-BR" sz="4800" smtClean="0">
                <a:effectLst/>
                <a:latin typeface="Comic Sans MS" pitchFamily="66" charset="0"/>
              </a:rPr>
            </a:br>
            <a:r>
              <a:rPr lang="pt-BR" sz="4800" smtClean="0">
                <a:effectLst/>
                <a:latin typeface="Comic Sans MS" pitchFamily="66" charset="0"/>
              </a:rPr>
              <a:t/>
            </a:r>
            <a:br>
              <a:rPr lang="pt-BR" sz="4800" smtClean="0">
                <a:effectLst/>
                <a:latin typeface="Comic Sans MS" pitchFamily="66" charset="0"/>
              </a:rPr>
            </a:br>
            <a:r>
              <a:rPr lang="pt-BR" sz="4800" smtClean="0">
                <a:effectLst/>
                <a:latin typeface="Comic Sans MS" pitchFamily="66" charset="0"/>
              </a:rPr>
              <a:t>Ele </a:t>
            </a:r>
            <a:r>
              <a:rPr lang="pt-BR" sz="4800" i="1" smtClean="0">
                <a:effectLst/>
                <a:latin typeface="Comic Sans MS" pitchFamily="66" charset="0"/>
              </a:rPr>
              <a:t>não conheceu</a:t>
            </a:r>
            <a:r>
              <a:rPr lang="pt-BR" sz="4800" smtClean="0">
                <a:effectLst/>
                <a:latin typeface="Comic Sans MS" pitchFamily="66" charset="0"/>
              </a:rPr>
              <a:t> (gnonta) pecado.</a:t>
            </a:r>
            <a:endParaRPr lang="pt-BR" sz="4800" dirty="0">
              <a:effectLst/>
              <a:latin typeface="Comic Sans MS" pitchFamily="66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1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smtClean="0">
                <a:effectLst/>
                <a:latin typeface="Comic Sans MS" pitchFamily="66" charset="0"/>
              </a:rPr>
              <a:t>I João 3:5 </a:t>
            </a:r>
            <a:br>
              <a:rPr lang="pt-BR" sz="4800" smtClean="0">
                <a:effectLst/>
                <a:latin typeface="Comic Sans MS" pitchFamily="66" charset="0"/>
              </a:rPr>
            </a:br>
            <a:r>
              <a:rPr lang="pt-BR" sz="4800" smtClean="0">
                <a:effectLst/>
                <a:latin typeface="Comic Sans MS" pitchFamily="66" charset="0"/>
              </a:rPr>
              <a:t/>
            </a:r>
            <a:br>
              <a:rPr lang="pt-BR" sz="4800" smtClean="0">
                <a:effectLst/>
                <a:latin typeface="Comic Sans MS" pitchFamily="66" charset="0"/>
              </a:rPr>
            </a:br>
            <a:r>
              <a:rPr lang="pt-BR" sz="4800" smtClean="0">
                <a:effectLst/>
                <a:latin typeface="Comic Sans MS" pitchFamily="66" charset="0"/>
              </a:rPr>
              <a:t/>
            </a:r>
            <a:br>
              <a:rPr lang="pt-BR" sz="4800" smtClean="0">
                <a:effectLst/>
                <a:latin typeface="Comic Sans MS" pitchFamily="66" charset="0"/>
              </a:rPr>
            </a:br>
            <a:r>
              <a:rPr lang="pt-BR" sz="4800" smtClean="0">
                <a:effectLst/>
                <a:latin typeface="Comic Sans MS" pitchFamily="66" charset="0"/>
              </a:rPr>
              <a:t>“Nele não há (estin) pecado”</a:t>
            </a:r>
            <a:endParaRPr lang="pt-BR" sz="4800" dirty="0">
              <a:effectLst/>
              <a:latin typeface="Comic Sans MS" pitchFamily="66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Diferente dos seres humanos</a:t>
            </a: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3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u="sng" smtClean="0">
                <a:solidFill>
                  <a:schemeClr val="tx1"/>
                </a:solidFill>
                <a:latin typeface="Comic Sans MS" pitchFamily="66" charset="0"/>
              </a:rPr>
              <a:t>Filipenses 2:5-9</a:t>
            </a:r>
            <a:br>
              <a:rPr lang="pt-BR" sz="4000" b="1" i="1" u="sng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t-BR" sz="3200" i="1" smtClean="0">
                <a:latin typeface="Comic Sans MS" pitchFamily="66" charset="0"/>
              </a:rPr>
              <a:t> </a:t>
            </a:r>
            <a:r>
              <a:rPr lang="pt-BR" sz="3200" i="1" smtClean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De sorte que haja em vós o mesmo sentimento que houve também em Cristo Jesus,  </a:t>
            </a:r>
            <a:r>
              <a:rPr lang="pt-BR" sz="3200" b="1" baseline="30000" smtClean="0">
                <a:solidFill>
                  <a:schemeClr val="tx1"/>
                </a:solidFill>
                <a:latin typeface="Comic Sans MS" pitchFamily="66" charset="0"/>
              </a:rPr>
              <a:t>6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 Que, sendo em </a:t>
            </a:r>
            <a:r>
              <a:rPr lang="pt-BR" sz="3200" b="1" u="sng" smtClean="0">
                <a:solidFill>
                  <a:schemeClr val="tx1"/>
                </a:solidFill>
                <a:latin typeface="Comic Sans MS" pitchFamily="66" charset="0"/>
              </a:rPr>
              <a:t>forma (</a:t>
            </a:r>
            <a:r>
              <a:rPr lang="pt-BR" sz="3200" b="1" i="1" u="sng" smtClean="0">
                <a:solidFill>
                  <a:schemeClr val="tx1"/>
                </a:solidFill>
                <a:latin typeface="Comic Sans MS" pitchFamily="66" charset="0"/>
              </a:rPr>
              <a:t>morphé</a:t>
            </a:r>
            <a:r>
              <a:rPr lang="pt-BR" sz="3200" b="1" u="sng" smtClean="0">
                <a:solidFill>
                  <a:schemeClr val="tx1"/>
                </a:solidFill>
                <a:latin typeface="Comic Sans MS" pitchFamily="66" charset="0"/>
              </a:rPr>
              <a:t>) de Deus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, não teve por usurpação (</a:t>
            </a:r>
            <a:r>
              <a:rPr lang="pt-BR" sz="3200" b="1" i="1" smtClean="0">
                <a:solidFill>
                  <a:schemeClr val="tx1"/>
                </a:solidFill>
                <a:latin typeface="Comic Sans MS" pitchFamily="66" charset="0"/>
              </a:rPr>
              <a:t>harpagmós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) ser igual a Deus,  </a:t>
            </a:r>
            <a:r>
              <a:rPr lang="pt-BR" sz="3200" b="1" baseline="30000" smtClean="0">
                <a:solidFill>
                  <a:schemeClr val="tx1"/>
                </a:solidFill>
                <a:latin typeface="Comic Sans MS" pitchFamily="66" charset="0"/>
              </a:rPr>
              <a:t>7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 Mas esvaziou-se a si mesmo, tomando a forma de servo, fazendo-se semelhante aos homens;  </a:t>
            </a:r>
            <a:r>
              <a:rPr lang="pt-BR" sz="3200" b="1" baseline="30000" smtClean="0">
                <a:solidFill>
                  <a:schemeClr val="tx1"/>
                </a:solidFill>
                <a:latin typeface="Comic Sans MS" pitchFamily="66" charset="0"/>
              </a:rPr>
              <a:t>8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 E, achado na </a:t>
            </a:r>
            <a:r>
              <a:rPr lang="pt-BR" sz="3200" b="1" u="sng" smtClean="0">
                <a:solidFill>
                  <a:schemeClr val="tx1"/>
                </a:solidFill>
                <a:latin typeface="Comic Sans MS" pitchFamily="66" charset="0"/>
              </a:rPr>
              <a:t>forma (</a:t>
            </a:r>
            <a:r>
              <a:rPr lang="pt-BR" sz="3200" b="1" i="1" u="sng" smtClean="0">
                <a:solidFill>
                  <a:schemeClr val="tx1"/>
                </a:solidFill>
                <a:latin typeface="Comic Sans MS" pitchFamily="66" charset="0"/>
              </a:rPr>
              <a:t>schema</a:t>
            </a:r>
            <a:r>
              <a:rPr lang="pt-BR" sz="3200" b="1" u="sng" smtClean="0">
                <a:solidFill>
                  <a:schemeClr val="tx1"/>
                </a:solidFill>
                <a:latin typeface="Comic Sans MS" pitchFamily="66" charset="0"/>
              </a:rPr>
              <a:t>) de homem </a:t>
            </a:r>
            <a:r>
              <a:rPr lang="pt-BR" sz="3200" b="1" smtClean="0">
                <a:solidFill>
                  <a:schemeClr val="tx1"/>
                </a:solidFill>
                <a:latin typeface="Comic Sans MS" pitchFamily="66" charset="0"/>
              </a:rPr>
              <a:t>[...]”</a:t>
            </a:r>
            <a:endParaRPr lang="pt-BR" sz="3200" i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8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Tabela Comparativa Entre a Humanidade de Jesus e a Humanidade após o Pecado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622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313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4766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CONCLUSÃO</a:t>
            </a:r>
            <a:endParaRPr lang="pt-BR" sz="4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8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 possuía uma natureza humana semelhante à do homem caído, mas sem pecado, em todas as suas dimensões. Isso implica dizer que Sua natureza não pode ser exatamente classificada nem como pré-queda e nem </a:t>
            </a:r>
            <a:br>
              <a:rPr lang="pt-BR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como pós-queda </a:t>
            </a:r>
            <a:endParaRPr lang="pt-BR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42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ser nosso salvador, Ele precisava ser semelhantes em algumas coisas, e, diferente, em outras.</a:t>
            </a:r>
            <a:endParaRPr lang="pt-BR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95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8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Sua natureza era </a:t>
            </a:r>
            <a:r>
              <a:rPr lang="pt-BR" sz="80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única</a:t>
            </a:r>
            <a:r>
              <a:rPr lang="pt-BR" sz="8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apropriada para ser Salvador</a:t>
            </a:r>
            <a:endParaRPr lang="pt-BR" sz="8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2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33222" indent="-514350"/>
            <a:r>
              <a:rPr lang="pt-BR" sz="4000" b="1" smtClean="0">
                <a:latin typeface="Comic Sans MS" pitchFamily="66" charset="0"/>
              </a:rPr>
              <a:t>PERGUNTA</a:t>
            </a:r>
            <a:br>
              <a:rPr lang="pt-BR" sz="4000" b="1" smtClean="0">
                <a:latin typeface="Comic Sans MS" pitchFamily="66" charset="0"/>
              </a:rPr>
            </a:br>
            <a:r>
              <a:rPr lang="pt-BR" sz="4000" b="1" smtClean="0">
                <a:latin typeface="Comic Sans MS" pitchFamily="66" charset="0"/>
              </a:rPr>
              <a:t/>
            </a:r>
            <a:br>
              <a:rPr lang="pt-BR" sz="4000" b="1" smtClean="0">
                <a:latin typeface="Comic Sans MS" pitchFamily="66" charset="0"/>
              </a:rPr>
            </a:br>
            <a:r>
              <a:rPr lang="pt-BR" sz="4000" b="1" smtClean="0">
                <a:latin typeface="Comic Sans MS" pitchFamily="66" charset="0"/>
              </a:rPr>
              <a:t/>
            </a:r>
            <a:br>
              <a:rPr lang="pt-BR" sz="4000" b="1" smtClean="0">
                <a:latin typeface="Comic Sans MS" pitchFamily="66" charset="0"/>
              </a:rPr>
            </a:br>
            <a:r>
              <a:rPr lang="pt-BR" sz="4000" b="1" smtClean="0">
                <a:latin typeface="Comic Sans MS" pitchFamily="66" charset="0"/>
              </a:rPr>
              <a:t/>
            </a:r>
            <a:br>
              <a:rPr lang="pt-BR" sz="4000" b="1" smtClean="0">
                <a:latin typeface="Comic Sans MS" pitchFamily="66" charset="0"/>
              </a:rPr>
            </a:br>
            <a:endParaRPr lang="pt-BR" sz="4000" b="1" dirty="0" smtClean="0">
              <a:latin typeface="Comic Sans MS" pitchFamily="66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418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3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7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7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7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latin typeface="Comic Sans MS" pitchFamily="66" charset="0"/>
              </a:rPr>
              <a:t>Verso 17 declara que Jesus participou da carne e do sangue porque assim </a:t>
            </a:r>
            <a:r>
              <a:rPr lang="pt-BR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convinha</a:t>
            </a:r>
            <a:r>
              <a:rPr lang="pt-BR" sz="3600" smtClean="0">
                <a:latin typeface="Comic Sans MS" pitchFamily="66" charset="0"/>
              </a:rPr>
              <a:t> (</a:t>
            </a:r>
            <a:r>
              <a:rPr lang="pt-BR" sz="3600" smtClean="0">
                <a:solidFill>
                  <a:srgbClr val="FF0000"/>
                </a:solidFill>
                <a:latin typeface="Comic Sans MS" pitchFamily="66" charset="0"/>
              </a:rPr>
              <a:t>melhor tradução: “era obrigatório”, “era devido” ou “era necessário”</a:t>
            </a:r>
            <a:r>
              <a:rPr lang="pt-BR" sz="3600" smtClean="0">
                <a:latin typeface="Comic Sans MS" pitchFamily="66" charset="0"/>
              </a:rPr>
              <a:t>) que fosse SEMELHANTE.</a:t>
            </a:r>
            <a:br>
              <a:rPr lang="pt-BR" sz="3600" smtClean="0">
                <a:latin typeface="Comic Sans MS" pitchFamily="66" charset="0"/>
              </a:rPr>
            </a:br>
            <a:r>
              <a:rPr lang="pt-BR" sz="3600" smtClean="0">
                <a:latin typeface="Comic Sans MS" pitchFamily="66" charset="0"/>
              </a:rPr>
              <a:t/>
            </a:r>
            <a:br>
              <a:rPr lang="pt-BR" sz="3600" smtClean="0">
                <a:latin typeface="Comic Sans MS" pitchFamily="66" charset="0"/>
              </a:rPr>
            </a:br>
            <a:r>
              <a:rPr lang="pt-BR" sz="3600" smtClean="0">
                <a:latin typeface="Comic Sans MS" pitchFamily="66" charset="0"/>
              </a:rPr>
              <a:t/>
            </a:r>
            <a:br>
              <a:rPr lang="pt-BR" sz="3600" smtClean="0">
                <a:latin typeface="Comic Sans MS" pitchFamily="66" charset="0"/>
              </a:rPr>
            </a:br>
            <a:endParaRPr lang="pt-BR" sz="3600" dirty="0">
              <a:latin typeface="Comic Sans MS" pitchFamily="66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0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Apresentação na tela (4:3)</PresentationFormat>
  <Paragraphs>19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 NATUREZA HUMANA DE CRISTO</vt:lpstr>
      <vt:lpstr>Filipenses 2:5-9  “De sorte que haja em vós o mesmo sentimento que houve também em Cristo Jesus,  6 Que, sendo em forma (morphé) de Deus, não teve por usurpação (harpagmós) ser igual a Deus,  7 Mas esvaziou-se a si mesmo, tomando a forma de servo, fazendo-se semelhante aos homens;  8 E, achado na forma (schema) de homem [...]”</vt:lpstr>
      <vt:lpstr>PERGUNTA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Verso 17 declara que Jesus participou da carne e do sangue porque assim convinha (melhor tradução: “era obrigatório”, “era devido” ou “era necessário”) que fosse SEMELHANTE.   </vt:lpstr>
      <vt:lpstr>Romanos 5:14  Entretanto, reinou a morte desde Adão até Moisés, mesmo sobre aqueles que não pecaram à semelhança da transgressão de Adão, o qual prefigurava aquele que havia de vir.</vt:lpstr>
      <vt:lpstr>Considerações  1.Adão não tinha propensão ao pecado, mas pecou; 2.Nós temos propensão ao pecado, e pecamos; 3. Jesus veio ao mundo em natureza pecaminosa sem propensão ao pecado, e não pecou!</vt:lpstr>
      <vt:lpstr>JOÃO 5:18  “por este motivo os judeus ainda mais procuravam matá-lo; não só quebrava o sábado, mas também dizia que Deus era seu próprio Pai, fazendo-se IGUAL a Deus”  Portanto, Jesus era: IGUAL  a Deus e SEMELHANTE aos homens</vt:lpstr>
      <vt:lpstr>Filipenses 2:5-9  “De sorte que haja em vós o mesmo sentimento que houve também em Cristo Jesus,  6 Que, sendo em forma (morphé) de Deus, não teve por usurpação (harpagmós) ser igual a Deus,  7 Mas esvaziou-se a si mesmo, tomando a forma de servo, fazendo-se semelhante aos homens;  8 E, achado na forma (schema) de homem [...]”</vt:lpstr>
      <vt:lpstr>A Diferença entre Jesus e a Humanidade, a Partir do Conceito de Pecado</vt:lpstr>
      <vt:lpstr>Descrições Bíblicas da Impecabilidade de Cristo</vt:lpstr>
      <vt:lpstr>1 Pe 2:22   “Ele não cometeu (praticou) pecado.”</vt:lpstr>
      <vt:lpstr>2 Co 5:21   Ele não conheceu (gnonta) pecado.</vt:lpstr>
      <vt:lpstr>I João 3:5    “Nele não há (estin) pecado”</vt:lpstr>
      <vt:lpstr> Diferente dos seres humanos</vt:lpstr>
      <vt:lpstr>Tabela Comparativa Entre a Humanidade de Jesus e a Humanidade após o Pecado</vt:lpstr>
      <vt:lpstr>Apresentação do PowerPoint</vt:lpstr>
      <vt:lpstr>Apresentação do PowerPoint</vt:lpstr>
      <vt:lpstr>CONCLUSÃO</vt:lpstr>
      <vt:lpstr>Jesus possuía uma natureza humana semelhante à do homem caído, mas sem pecado, em todas as suas dimensões. Isso implica dizer que Sua natureza não pode ser exatamente classificada nem como pré-queda e nem  como pós-queda </vt:lpstr>
      <vt:lpstr>Para ser nosso salvador, Ele precisava ser semelhantes em algumas coisas, e, diferente, em outras.</vt:lpstr>
      <vt:lpstr>Sua natureza era única, apropriada para ser Salvador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NATUREZA HUMANA DE CRISTO</dc:title>
  <dc:creator>SLT-CEPLIB</dc:creator>
  <cp:lastModifiedBy>SLT-CEPLIB</cp:lastModifiedBy>
  <cp:revision>1</cp:revision>
  <dcterms:created xsi:type="dcterms:W3CDTF">2014-02-20T18:01:24Z</dcterms:created>
  <dcterms:modified xsi:type="dcterms:W3CDTF">2014-02-20T18:01:24Z</dcterms:modified>
</cp:coreProperties>
</file>