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9"/>
  </p:notesMasterIdLst>
  <p:sldIdLst>
    <p:sldId id="285" r:id="rId2"/>
    <p:sldId id="284" r:id="rId3"/>
    <p:sldId id="286" r:id="rId4"/>
    <p:sldId id="287" r:id="rId5"/>
    <p:sldId id="288" r:id="rId6"/>
    <p:sldId id="289" r:id="rId7"/>
    <p:sldId id="290" r:id="rId8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33"/>
    <a:srgbClr val="FFFFFF"/>
    <a:srgbClr val="003300"/>
    <a:srgbClr val="99FF66"/>
    <a:srgbClr val="FF00FF"/>
    <a:srgbClr val="FF33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1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BR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AEC7C87-8456-49A3-9324-5ECD592A2253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0157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770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16077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077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0773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160774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16077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16077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60777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0778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0779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0780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0781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16078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6078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60784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0785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0786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0787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0788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0789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079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pt-BR" noProof="0" smtClean="0"/>
              <a:t>Clique para editar o estilo do título mestre</a:t>
            </a:r>
          </a:p>
        </p:txBody>
      </p:sp>
      <p:sp>
        <p:nvSpPr>
          <p:cNvPr id="16079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pt-BR" noProof="0" smtClean="0"/>
              <a:t>Clique para editar o estilo do subtítulo mestre</a:t>
            </a:r>
          </a:p>
        </p:txBody>
      </p:sp>
      <p:sp>
        <p:nvSpPr>
          <p:cNvPr id="160792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160793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7A2C2CC-14CC-40FA-A7F1-DB1F667238F9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160794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Pr. Érico Tadeu Xavier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Pr. Érico Tadeu Xavier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EC470D-ED39-4CA1-BA66-C28E3A015A1D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2890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Pr. Érico Tadeu Xavier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E2B5D-5EB9-4A7D-81C8-52B998C1C5E7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2932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Pr. Érico Tadeu Xavier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931B92-ED36-46A6-B80E-B273556ACBD2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3295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Pr. Érico Tadeu Xavier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CA1901-4455-4CC7-B0AB-3D9F9324B6E6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612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Pr. Érico Tadeu Xavier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B4E7B9-2C08-42FB-A0BC-61CA796A4655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470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Pr. Érico Tadeu Xavier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90F375-E57D-4D29-8859-B19CFDA8C035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7774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Pr. Érico Tadeu Xavier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84FD11-1F7E-466B-9EA6-CC871B9DC9D6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2748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Pr. Érico Tadeu Xavier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7A8683-7DC3-47B6-8D06-BDFD99514B7A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6903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Pr. Érico Tadeu Xavier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33542A-D2DF-4404-B9CB-8C4F583AAC6C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4496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Pr. Érico Tadeu Xavier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6C7BE-E025-48E2-A316-1252D16614FB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4243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74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5974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974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974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159750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5975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15975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5975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975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975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975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975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15975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5975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59760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9761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9762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9763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9764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9765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976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59767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5976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pt-BR"/>
          </a:p>
        </p:txBody>
      </p:sp>
      <p:sp>
        <p:nvSpPr>
          <p:cNvPr id="15976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pt-BR"/>
              <a:t>Pr. Érico Tadeu Xavier</a:t>
            </a:r>
          </a:p>
        </p:txBody>
      </p:sp>
      <p:sp>
        <p:nvSpPr>
          <p:cNvPr id="15977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467812E-A589-475F-929F-E54387312F50}" type="slidenum">
              <a:rPr lang="pt-BR"/>
              <a:pPr/>
              <a:t>‹nº›</a:t>
            </a:fld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Pr. Érico Tadeu Xavier</a:t>
            </a: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C700E-82DB-4972-B7F6-5DCEEFAE29B5}" type="slidenum">
              <a:rPr lang="pt-BR"/>
              <a:pPr/>
              <a:t>1</a:t>
            </a:fld>
            <a:endParaRPr lang="pt-BR"/>
          </a:p>
        </p:txBody>
      </p:sp>
      <p:sp>
        <p:nvSpPr>
          <p:cNvPr id="53250" name="WordArt 2"/>
          <p:cNvSpPr>
            <a:spLocks noChangeArrowheads="1" noChangeShapeType="1" noTextEdit="1"/>
          </p:cNvSpPr>
          <p:nvPr/>
        </p:nvSpPr>
        <p:spPr bwMode="auto">
          <a:xfrm>
            <a:off x="1619250" y="1484313"/>
            <a:ext cx="6048375" cy="21605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O Diaconato e Sua</a:t>
            </a:r>
          </a:p>
          <a:p>
            <a:pPr algn="ctr"/>
            <a:r>
              <a:rPr lang="pt-BR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Atuação na Igreja</a:t>
            </a:r>
          </a:p>
        </p:txBody>
      </p:sp>
      <p:sp>
        <p:nvSpPr>
          <p:cNvPr id="53251" name="WordArt 3"/>
          <p:cNvSpPr>
            <a:spLocks noChangeArrowheads="1" noChangeShapeType="1" noTextEdit="1"/>
          </p:cNvSpPr>
          <p:nvPr/>
        </p:nvSpPr>
        <p:spPr bwMode="auto">
          <a:xfrm>
            <a:off x="4427538" y="4005263"/>
            <a:ext cx="3176587" cy="430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orientações e instruções</a:t>
            </a:r>
          </a:p>
        </p:txBody>
      </p:sp>
      <p:sp>
        <p:nvSpPr>
          <p:cNvPr id="53252" name="WordArt 4"/>
          <p:cNvSpPr>
            <a:spLocks noChangeArrowheads="1" noChangeShapeType="1" noTextEdit="1"/>
          </p:cNvSpPr>
          <p:nvPr/>
        </p:nvSpPr>
        <p:spPr bwMode="auto">
          <a:xfrm>
            <a:off x="5795963" y="333375"/>
            <a:ext cx="2533650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9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pt-BR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Capítulo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  <p:bldP spid="5325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CE76D-09EA-426C-8077-D8C4028366F6}" type="slidenum">
              <a:rPr lang="pt-BR"/>
              <a:pPr/>
              <a:t>2</a:t>
            </a:fld>
            <a:endParaRPr lang="pt-BR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7538" y="2565400"/>
            <a:ext cx="7929562" cy="2330450"/>
          </a:xfrm>
        </p:spPr>
        <p:txBody>
          <a:bodyPr/>
          <a:lstStyle/>
          <a:p>
            <a:pPr>
              <a:buFontTx/>
              <a:buNone/>
            </a:pPr>
            <a:r>
              <a:rPr lang="en-US" b="1">
                <a:latin typeface="Bookman Old Style" pitchFamily="18" charset="0"/>
              </a:rPr>
              <a:t>   “Da mesma forma, as mulheres sejam respeitáveis, não maldizentes, sóbrias e fiéis em tudo.” </a:t>
            </a:r>
          </a:p>
          <a:p>
            <a:pPr algn="ctr">
              <a:buFontTx/>
              <a:buNone/>
            </a:pPr>
            <a:r>
              <a:rPr lang="en-US" b="1">
                <a:latin typeface="Bookman Old Style" pitchFamily="18" charset="0"/>
              </a:rPr>
              <a:t>						</a:t>
            </a:r>
            <a:r>
              <a:rPr lang="en-US" sz="2400" b="1">
                <a:latin typeface="Bookman Old Style" pitchFamily="18" charset="0"/>
              </a:rPr>
              <a:t>I Timóteo 3:11</a:t>
            </a:r>
            <a:endParaRPr lang="pt-BR" sz="2400" b="1">
              <a:latin typeface="Bookman Old Style" pitchFamily="18" charset="0"/>
            </a:endParaRPr>
          </a:p>
        </p:txBody>
      </p:sp>
      <p:sp>
        <p:nvSpPr>
          <p:cNvPr id="52228" name="WordArt 4"/>
          <p:cNvSpPr>
            <a:spLocks noChangeArrowheads="1" noChangeShapeType="1" noTextEdit="1"/>
          </p:cNvSpPr>
          <p:nvPr/>
        </p:nvSpPr>
        <p:spPr bwMode="auto">
          <a:xfrm>
            <a:off x="755650" y="557213"/>
            <a:ext cx="7643813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Qualificações das</a:t>
            </a:r>
          </a:p>
          <a:p>
            <a:pPr algn="ctr"/>
            <a:r>
              <a:rPr lang="pt-BR" sz="3600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Diaconisas em I </a:t>
            </a:r>
            <a:r>
              <a:rPr lang="pt-BR" sz="3600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Timóteo </a:t>
            </a:r>
            <a:r>
              <a:rPr lang="pt-BR" sz="3600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  <p:bldP spid="522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731E-5FE1-42CF-90AD-0332E9D2CBA1}" type="slidenum">
              <a:rPr lang="pt-BR"/>
              <a:pPr/>
              <a:t>3</a:t>
            </a:fld>
            <a:endParaRPr lang="pt-BR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7538" y="1916113"/>
            <a:ext cx="7929562" cy="2332037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>
                <a:solidFill>
                  <a:srgbClr val="FFFF66"/>
                </a:solidFill>
                <a:latin typeface="Rockwell Extra Bold" pitchFamily="18" charset="0"/>
              </a:rPr>
              <a:t>RESPEITÁVEIS</a:t>
            </a:r>
          </a:p>
          <a:p>
            <a:pPr marL="609600" indent="-609600">
              <a:buFontTx/>
              <a:buNone/>
            </a:pPr>
            <a:r>
              <a:rPr lang="en-US">
                <a:solidFill>
                  <a:srgbClr val="99FF66"/>
                </a:solidFill>
              </a:rPr>
              <a:t>     </a:t>
            </a:r>
            <a:r>
              <a:rPr lang="en-US"/>
              <a:t>É a mesma palavra grega para os diáconos, </a:t>
            </a:r>
            <a:r>
              <a:rPr lang="en-US" b="1" i="1"/>
              <a:t>lemnos</a:t>
            </a:r>
            <a:r>
              <a:rPr lang="en-US" i="1"/>
              <a:t>,</a:t>
            </a:r>
            <a:r>
              <a:rPr lang="en-US"/>
              <a:t> que significa ser honesto, sério e nobre.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58094-3E71-445C-9DD4-2C2232624929}" type="slidenum">
              <a:rPr lang="pt-BR"/>
              <a:pPr/>
              <a:t>4</a:t>
            </a:fld>
            <a:endParaRPr lang="pt-BR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latin typeface="Rockwell Extra Bold" pitchFamily="18" charset="0"/>
              </a:rPr>
              <a:t>2. </a:t>
            </a:r>
            <a:r>
              <a:rPr lang="en-US">
                <a:solidFill>
                  <a:srgbClr val="FFFF66"/>
                </a:solidFill>
                <a:latin typeface="Rockwell Extra Bold" pitchFamily="18" charset="0"/>
              </a:rPr>
              <a:t>NÃO MALDIZENTES</a:t>
            </a:r>
          </a:p>
          <a:p>
            <a:pPr>
              <a:buFontTx/>
              <a:buNone/>
            </a:pPr>
            <a:r>
              <a:rPr lang="en-US"/>
              <a:t>   O vocábulo grego aqui é diabolos, é o único texto que se traduz por </a:t>
            </a:r>
            <a:r>
              <a:rPr lang="en-US" i="1"/>
              <a:t>maldizente</a:t>
            </a:r>
            <a:r>
              <a:rPr lang="en-US"/>
              <a:t> ou </a:t>
            </a:r>
            <a:r>
              <a:rPr lang="en-US" i="1"/>
              <a:t>acusador</a:t>
            </a:r>
            <a:r>
              <a:rPr lang="en-US"/>
              <a:t>. Em 35 vezes é traduzido por </a:t>
            </a:r>
            <a:r>
              <a:rPr lang="en-US" i="1"/>
              <a:t>diabo</a:t>
            </a:r>
            <a:r>
              <a:rPr lang="en-US"/>
              <a:t>; em duas vezes é traduzido por </a:t>
            </a:r>
            <a:r>
              <a:rPr lang="en-US" i="1"/>
              <a:t>falso acusador</a:t>
            </a:r>
            <a:r>
              <a:rPr lang="en-US"/>
              <a:t>. A diaconisa não deve ter os graves defeitos que este vocábulo apresenta.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8A76-E9F1-4F96-9B36-E9F51C070DEE}" type="slidenum">
              <a:rPr lang="pt-BR"/>
              <a:pPr/>
              <a:t>5</a:t>
            </a:fld>
            <a:endParaRPr lang="pt-BR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latin typeface="Rockwell Extra Bold" pitchFamily="18" charset="0"/>
              </a:rPr>
              <a:t>3. </a:t>
            </a:r>
            <a:r>
              <a:rPr lang="en-US">
                <a:solidFill>
                  <a:srgbClr val="FFFF66"/>
                </a:solidFill>
                <a:latin typeface="Rockwell Extra Bold" pitchFamily="18" charset="0"/>
              </a:rPr>
              <a:t>SÓBRIAS OU TEMPERANTES</a:t>
            </a:r>
          </a:p>
          <a:p>
            <a:pPr>
              <a:buFontTx/>
              <a:buNone/>
            </a:pPr>
            <a:r>
              <a:rPr lang="en-US"/>
              <a:t>   As diaconisas devem se abster daquilo que é nocivo e prejudicial e usar com equilíbrio, segundo a vontade de Deus, as coisas boas da vida.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7F817-3F46-413B-9078-51856DEA8A31}" type="slidenum">
              <a:rPr lang="pt-BR"/>
              <a:pPr/>
              <a:t>6</a:t>
            </a:fld>
            <a:endParaRPr lang="pt-BR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7538" y="2133600"/>
            <a:ext cx="7929562" cy="2835275"/>
          </a:xfrm>
        </p:spPr>
        <p:txBody>
          <a:bodyPr/>
          <a:lstStyle/>
          <a:p>
            <a:pPr>
              <a:buFontTx/>
              <a:buNone/>
            </a:pPr>
            <a:r>
              <a:rPr lang="en-US">
                <a:latin typeface="Rockwell Extra Bold" pitchFamily="18" charset="0"/>
              </a:rPr>
              <a:t>4. </a:t>
            </a:r>
            <a:r>
              <a:rPr lang="en-US">
                <a:solidFill>
                  <a:srgbClr val="FFFF66"/>
                </a:solidFill>
                <a:latin typeface="Rockwell Extra Bold" pitchFamily="18" charset="0"/>
              </a:rPr>
              <a:t>FIÉIS EM TUDO</a:t>
            </a:r>
          </a:p>
          <a:p>
            <a:pPr>
              <a:buFontTx/>
              <a:buNone/>
            </a:pPr>
            <a:r>
              <a:rPr lang="en-US"/>
              <a:t>   As diaconisas devem ser pessoas de plena confiança em tudo o que lhes for  confiado. Espera-se fidelidade a Deus e à familia.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03C-8939-4E9E-B288-DDED490E7E3A}" type="slidenum">
              <a:rPr lang="pt-BR"/>
              <a:pPr/>
              <a:t>7</a:t>
            </a:fld>
            <a:endParaRPr lang="pt-BR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665"/>
            <a:ext cx="8229600" cy="5691336"/>
          </a:xfrm>
        </p:spPr>
        <p:txBody>
          <a:bodyPr/>
          <a:lstStyle/>
          <a:p>
            <a:pPr>
              <a:buFontTx/>
              <a:buNone/>
            </a:pPr>
            <a:endParaRPr lang="en-US" b="1" dirty="0" smtClean="0"/>
          </a:p>
          <a:p>
            <a:pPr>
              <a:buFontTx/>
              <a:buNone/>
            </a:pPr>
            <a:r>
              <a:rPr lang="en-US" b="1" dirty="0"/>
              <a:t> </a:t>
            </a:r>
            <a:r>
              <a:rPr lang="en-US" b="1" dirty="0" smtClean="0"/>
              <a:t>  NOTA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Existem</a:t>
            </a:r>
            <a:r>
              <a:rPr lang="en-US" dirty="0"/>
              <a:t> </a:t>
            </a:r>
            <a:r>
              <a:rPr lang="en-US" dirty="0" err="1"/>
              <a:t>muita</a:t>
            </a:r>
            <a:r>
              <a:rPr lang="en-US" dirty="0"/>
              <a:t> </a:t>
            </a:r>
            <a:r>
              <a:rPr lang="en-US" dirty="0" err="1"/>
              <a:t>discussão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as </a:t>
            </a:r>
            <a:r>
              <a:rPr lang="en-US" dirty="0" err="1"/>
              <a:t>mulheres</a:t>
            </a:r>
            <a:r>
              <a:rPr lang="en-US" dirty="0"/>
              <a:t> do verso 11. </a:t>
            </a:r>
            <a:r>
              <a:rPr lang="en-US" dirty="0" err="1"/>
              <a:t>Alguns</a:t>
            </a:r>
            <a:r>
              <a:rPr lang="en-US" dirty="0"/>
              <a:t> </a:t>
            </a:r>
            <a:r>
              <a:rPr lang="en-US" dirty="0" err="1"/>
              <a:t>acreditam</a:t>
            </a:r>
            <a:r>
              <a:rPr lang="en-US" dirty="0"/>
              <a:t> </a:t>
            </a:r>
            <a:r>
              <a:rPr lang="en-US" dirty="0" err="1"/>
              <a:t>serem</a:t>
            </a:r>
            <a:r>
              <a:rPr lang="en-US" dirty="0"/>
              <a:t> as </a:t>
            </a:r>
            <a:r>
              <a:rPr lang="en-US" dirty="0" err="1"/>
              <a:t>esposas</a:t>
            </a:r>
            <a:r>
              <a:rPr lang="en-US" dirty="0"/>
              <a:t> dos </a:t>
            </a:r>
            <a:r>
              <a:rPr lang="en-US" dirty="0" err="1"/>
              <a:t>diáconos</a:t>
            </a:r>
            <a:r>
              <a:rPr lang="en-US" dirty="0"/>
              <a:t>; outros </a:t>
            </a:r>
            <a:r>
              <a:rPr lang="en-US" dirty="0" err="1"/>
              <a:t>acreditam</a:t>
            </a:r>
            <a:r>
              <a:rPr lang="en-US" dirty="0"/>
              <a:t> </a:t>
            </a:r>
            <a:r>
              <a:rPr lang="en-US" dirty="0" err="1"/>
              <a:t>serem</a:t>
            </a:r>
            <a:r>
              <a:rPr lang="en-US" dirty="0"/>
              <a:t> as </a:t>
            </a:r>
            <a:r>
              <a:rPr lang="en-US" dirty="0" err="1"/>
              <a:t>diconisas</a:t>
            </a:r>
            <a:r>
              <a:rPr lang="en-US" dirty="0"/>
              <a:t>. </a:t>
            </a:r>
            <a:r>
              <a:rPr lang="en-US" dirty="0" err="1"/>
              <a:t>Pelo</a:t>
            </a:r>
            <a:r>
              <a:rPr lang="en-US" dirty="0"/>
              <a:t> </a:t>
            </a:r>
            <a:r>
              <a:rPr lang="en-US" dirty="0" err="1"/>
              <a:t>grego</a:t>
            </a:r>
            <a:r>
              <a:rPr lang="en-US" dirty="0"/>
              <a:t> do novo </a:t>
            </a:r>
            <a:r>
              <a:rPr lang="en-US" dirty="0" err="1"/>
              <a:t>testamento</a:t>
            </a:r>
            <a:r>
              <a:rPr lang="en-US" dirty="0"/>
              <a:t>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podemos</a:t>
            </a:r>
            <a:r>
              <a:rPr lang="en-US" dirty="0"/>
              <a:t> </a:t>
            </a:r>
            <a:r>
              <a:rPr lang="en-US" dirty="0" err="1"/>
              <a:t>afirmar</a:t>
            </a:r>
            <a:r>
              <a:rPr lang="en-US" dirty="0"/>
              <a:t> se Paulo </a:t>
            </a:r>
            <a:r>
              <a:rPr lang="en-US" dirty="0" err="1"/>
              <a:t>fala</a:t>
            </a:r>
            <a:r>
              <a:rPr lang="en-US" dirty="0"/>
              <a:t> das </a:t>
            </a:r>
            <a:r>
              <a:rPr lang="en-US" dirty="0" err="1"/>
              <a:t>diaconisas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das </a:t>
            </a:r>
            <a:r>
              <a:rPr lang="en-US" dirty="0" err="1"/>
              <a:t>esposas</a:t>
            </a:r>
            <a:r>
              <a:rPr lang="en-US" dirty="0"/>
              <a:t> dos </a:t>
            </a:r>
            <a:r>
              <a:rPr lang="en-US" dirty="0" err="1"/>
              <a:t>diáconos</a:t>
            </a:r>
            <a:r>
              <a:rPr lang="en-US" dirty="0"/>
              <a:t>. Mas </a:t>
            </a:r>
            <a:r>
              <a:rPr lang="en-US" dirty="0" err="1"/>
              <a:t>quando</a:t>
            </a:r>
            <a:r>
              <a:rPr lang="en-US" dirty="0"/>
              <a:t> </a:t>
            </a:r>
            <a:r>
              <a:rPr lang="en-US" dirty="0" err="1"/>
              <a:t>ligamos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texto</a:t>
            </a:r>
            <a:r>
              <a:rPr lang="en-US" dirty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de </a:t>
            </a:r>
            <a:r>
              <a:rPr lang="en-US" dirty="0" err="1"/>
              <a:t>Romanos</a:t>
            </a:r>
            <a:r>
              <a:rPr lang="en-US" dirty="0"/>
              <a:t> 16:1,2, </a:t>
            </a:r>
            <a:r>
              <a:rPr lang="en-US" dirty="0" err="1"/>
              <a:t>onde</a:t>
            </a:r>
            <a:r>
              <a:rPr lang="en-US" dirty="0"/>
              <a:t> </a:t>
            </a:r>
            <a:r>
              <a:rPr lang="en-US" dirty="0" err="1"/>
              <a:t>Febe</a:t>
            </a:r>
            <a:r>
              <a:rPr lang="en-US" dirty="0"/>
              <a:t> é </a:t>
            </a:r>
            <a:r>
              <a:rPr lang="en-US" dirty="0" err="1"/>
              <a:t>mencionada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diaconisa</a:t>
            </a:r>
            <a:r>
              <a:rPr lang="en-US" dirty="0"/>
              <a:t>, </a:t>
            </a:r>
            <a:r>
              <a:rPr lang="en-US" dirty="0" err="1"/>
              <a:t>cremos</a:t>
            </a:r>
            <a:r>
              <a:rPr lang="en-US" dirty="0"/>
              <a:t> </a:t>
            </a:r>
            <a:r>
              <a:rPr lang="en-US" dirty="0" err="1"/>
              <a:t>referir</a:t>
            </a:r>
            <a:r>
              <a:rPr lang="en-US" dirty="0"/>
              <a:t>-se </a:t>
            </a:r>
            <a:r>
              <a:rPr lang="en-US" dirty="0" err="1"/>
              <a:t>às</a:t>
            </a:r>
            <a:r>
              <a:rPr lang="en-US" dirty="0"/>
              <a:t> </a:t>
            </a:r>
            <a:r>
              <a:rPr lang="en-US" dirty="0" err="1"/>
              <a:t>irmãs</a:t>
            </a:r>
            <a:r>
              <a:rPr lang="en-US" dirty="0"/>
              <a:t> </a:t>
            </a:r>
            <a:r>
              <a:rPr lang="en-US" dirty="0" err="1"/>
              <a:t>diaconisas</a:t>
            </a:r>
            <a:r>
              <a:rPr lang="en-US" dirty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theme/theme1.xml><?xml version="1.0" encoding="utf-8"?>
<a:theme xmlns:a="http://schemas.openxmlformats.org/drawingml/2006/main" name="Montanha">
  <a:themeElements>
    <a:clrScheme name="Montanha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ntanh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ntanha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tanha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tanha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tanha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tanha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tanha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tanha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tanha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tanha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Montanha</Template>
  <TotalTime>1475</TotalTime>
  <Words>261</Words>
  <Application>Microsoft Office PowerPoint</Application>
  <PresentationFormat>Apresentação na tela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Montanha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Personal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ACM Vera</dc:creator>
  <cp:lastModifiedBy>Roberto da Silva Junior</cp:lastModifiedBy>
  <cp:revision>76</cp:revision>
  <dcterms:created xsi:type="dcterms:W3CDTF">2007-01-10T21:25:22Z</dcterms:created>
  <dcterms:modified xsi:type="dcterms:W3CDTF">2013-09-23T13:07:41Z</dcterms:modified>
</cp:coreProperties>
</file>